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9999FF"/>
    <a:srgbClr val="00FFFF"/>
    <a:srgbClr val="CC0000"/>
    <a:srgbClr val="01CF28"/>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3/10/2021</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3945337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83262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396255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678913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868719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3/10/2021</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08467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56346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68778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020124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67504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3/10/2021</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521262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3/10/2021</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024224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el.wikipedia.org/wiki/%CE%9C%CE%BF%CF%85%CF%83%CE%B9%CE%BA%CE%A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l.wikipedia.org/wiki/%CE%A4%CE%B6%CE%B1%CE%B6" TargetMode="External"/><Relationship Id="rId2" Type="http://schemas.openxmlformats.org/officeDocument/2006/relationships/hyperlink" Target="https://el.wikipedia.org/wiki/%CE%A3%CF%8C%CE%BF%CF%85%CE%BB"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7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Rectangle 7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5" name="Rectangle 74">
            <a:extLst>
              <a:ext uri="{FF2B5EF4-FFF2-40B4-BE49-F238E27FC236}">
                <a16:creationId xmlns:a16="http://schemas.microsoft.com/office/drawing/2014/main" id="{47C897C6-901F-410E-B2AC-162ED94B0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0"/>
            <a:ext cx="10668000" cy="5334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F1AF33-1968-4CDE-AD66-65F529303FE5}"/>
              </a:ext>
            </a:extLst>
          </p:cNvPr>
          <p:cNvSpPr>
            <a:spLocks noGrp="1"/>
          </p:cNvSpPr>
          <p:nvPr>
            <p:ph type="ctrTitle"/>
          </p:nvPr>
        </p:nvSpPr>
        <p:spPr>
          <a:xfrm>
            <a:off x="762000" y="1194102"/>
            <a:ext cx="6269736" cy="2853164"/>
          </a:xfrm>
        </p:spPr>
        <p:txBody>
          <a:bodyPr anchor="ctr">
            <a:normAutofit/>
          </a:bodyPr>
          <a:lstStyle/>
          <a:p>
            <a:pPr algn="l"/>
            <a:r>
              <a:rPr lang="el-GR" b="1" i="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Ρ</a:t>
            </a:r>
            <a:r>
              <a:rPr lang="el-GR" b="1" i="1" dirty="0">
                <a:solidFill>
                  <a:srgbClr val="01CF2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α</a:t>
            </a:r>
            <a:r>
              <a:rPr lang="el-GR"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a:t>
            </a:r>
            <a:r>
              <a:rPr lang="el-GR" b="1" i="1" dirty="0">
                <a:solidFill>
                  <a:srgbClr val="01CF2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b="1" i="1"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Μ</a:t>
            </a:r>
            <a:r>
              <a:rPr lang="el-GR" b="1" i="1" dirty="0">
                <a:solidFill>
                  <a:srgbClr val="FF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a:t>
            </a:r>
            <a:r>
              <a:rPr lang="el-GR" b="1" i="1" dirty="0">
                <a:solidFill>
                  <a:srgbClr val="FF5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υ</a:t>
            </a:r>
            <a:r>
              <a:rPr lang="el-GR" b="1" i="1" dirty="0">
                <a:solidFill>
                  <a:srgbClr val="FF33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σ</a:t>
            </a:r>
            <a:r>
              <a:rPr lang="el-GR" b="1" i="1" dirty="0">
                <a:solidFill>
                  <a:srgbClr val="FF66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ι</a:t>
            </a:r>
            <a:r>
              <a:rPr lang="el-GR" b="1" i="1"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a:t>
            </a:r>
            <a:r>
              <a:rPr lang="el-GR" b="1"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ή</a:t>
            </a:r>
            <a:r>
              <a:rPr lang="el-GR" b="1" i="1" dirty="0">
                <a:solidFill>
                  <a:srgbClr val="01CF2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b="1" i="1" dirty="0">
                <a:solidFill>
                  <a:srgbClr val="92D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l-GR" b="1" i="1" dirty="0">
                <a:solidFill>
                  <a:srgbClr val="01CF28"/>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l-GR" b="1" i="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l-CY" b="1" i="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69EB47EE-DAE1-4553-899D-7CE6769F48BF}"/>
              </a:ext>
            </a:extLst>
          </p:cNvPr>
          <p:cNvSpPr>
            <a:spLocks noGrp="1"/>
          </p:cNvSpPr>
          <p:nvPr>
            <p:ph type="subTitle" idx="1"/>
          </p:nvPr>
        </p:nvSpPr>
        <p:spPr>
          <a:xfrm>
            <a:off x="1517903" y="4479368"/>
            <a:ext cx="4790132" cy="1184530"/>
          </a:xfrm>
        </p:spPr>
        <p:txBody>
          <a:bodyPr>
            <a:normAutofit fontScale="40000" lnSpcReduction="20000"/>
          </a:bodyPr>
          <a:lstStyle/>
          <a:p>
            <a:pPr algn="l">
              <a:lnSpc>
                <a:spcPct val="95000"/>
              </a:lnSpc>
              <a:spcBef>
                <a:spcPct val="0"/>
              </a:spcBef>
            </a:pPr>
            <a:r>
              <a:rPr lang="el-GR" sz="6000" b="1" i="1" spc="-50" dirty="0">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Όνομα:</a:t>
            </a:r>
            <a:r>
              <a:rPr lang="el-GR" sz="6000" b="1" i="1" spc="-50" dirty="0">
                <a:solidFill>
                  <a:srgbClr val="00B0F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r>
              <a:rPr lang="el-GR" sz="6000" b="1" i="1" spc="-50" dirty="0">
                <a:solidFill>
                  <a:srgbClr val="9999FF"/>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Μελίνα Αγαπίου</a:t>
            </a:r>
          </a:p>
          <a:p>
            <a:pPr algn="l">
              <a:lnSpc>
                <a:spcPct val="95000"/>
              </a:lnSpc>
              <a:spcBef>
                <a:spcPct val="0"/>
              </a:spcBef>
            </a:pPr>
            <a:r>
              <a:rPr lang="el-GR" sz="6000" b="1" i="1" spc="-50" dirty="0">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Τάξη:</a:t>
            </a:r>
            <a:r>
              <a:rPr lang="el-GR" sz="6000" b="1" i="1" spc="-50" dirty="0">
                <a:solidFill>
                  <a:srgbClr val="00B0F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r>
              <a:rPr lang="el-GR" sz="6000" b="1" i="1" spc="-50" dirty="0">
                <a:solidFill>
                  <a:srgbClr val="9999FF"/>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Στ΄1</a:t>
            </a:r>
          </a:p>
          <a:p>
            <a:pPr algn="l">
              <a:lnSpc>
                <a:spcPct val="95000"/>
              </a:lnSpc>
              <a:spcBef>
                <a:spcPct val="0"/>
              </a:spcBef>
            </a:pPr>
            <a:r>
              <a:rPr lang="el-GR" sz="6000" b="1" i="1" spc="-50" dirty="0">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Σχολική </a:t>
            </a:r>
            <a:r>
              <a:rPr lang="el-GR" sz="6000" b="1" i="1" spc="-50" dirty="0" err="1">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χρονία</a:t>
            </a:r>
            <a:r>
              <a:rPr lang="el-GR" sz="6000" b="1" i="1" spc="-50" dirty="0">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r>
              <a:rPr lang="el-GR" sz="6000" b="1" i="1" u="sng" spc="-50" dirty="0">
                <a:solidFill>
                  <a:srgbClr val="CC000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t>
            </a:r>
            <a:r>
              <a:rPr lang="el-GR" sz="6000" b="1" i="1" spc="-50" dirty="0">
                <a:solidFill>
                  <a:srgbClr val="00B0F0"/>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r>
              <a:rPr lang="el-GR" sz="6000" b="1" i="1" spc="-50" dirty="0">
                <a:solidFill>
                  <a:srgbClr val="9999FF"/>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2020-2021</a:t>
            </a:r>
            <a:endParaRPr lang="el-CY" sz="6000" b="1" i="1" spc="-50" dirty="0">
              <a:solidFill>
                <a:srgbClr val="9999FF"/>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p:txBody>
      </p:sp>
      <p:pic>
        <p:nvPicPr>
          <p:cNvPr id="1026" name="Picture 2" descr="Rap music radios HD Romantic rap music for Android - APK Download">
            <a:extLst>
              <a:ext uri="{FF2B5EF4-FFF2-40B4-BE49-F238E27FC236}">
                <a16:creationId xmlns:a16="http://schemas.microsoft.com/office/drawing/2014/main" id="{97FDA800-520E-4BA4-87EE-FEAA07CBBE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936" t="5618" r="4926" b="4875"/>
          <a:stretch/>
        </p:blipFill>
        <p:spPr bwMode="auto">
          <a:xfrm>
            <a:off x="7031736" y="2239617"/>
            <a:ext cx="3450734" cy="2398644"/>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2119421327"/>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anim calcmode="lin" valueType="num">
                                      <p:cBhvr>
                                        <p:cTn id="1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2000"/>
                                        <p:tgtEl>
                                          <p:spTgt spid="3">
                                            <p:txEl>
                                              <p:pRg st="1" end="1"/>
                                            </p:txEl>
                                          </p:spTgt>
                                        </p:tgtEl>
                                      </p:cBhvr>
                                    </p:animEffect>
                                    <p:anim calcmode="lin" valueType="num">
                                      <p:cBhvr>
                                        <p:cTn id="2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45"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2000"/>
                                        <p:tgtEl>
                                          <p:spTgt spid="3">
                                            <p:txEl>
                                              <p:pRg st="2" end="2"/>
                                            </p:txEl>
                                          </p:spTgt>
                                        </p:tgtEl>
                                      </p:cBhvr>
                                    </p:animEffect>
                                    <p:anim calcmode="lin" valueType="num">
                                      <p:cBhvr>
                                        <p:cTn id="3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nodeType="clickEffect">
                                  <p:stCondLst>
                                    <p:cond delay="0"/>
                                  </p:stCondLst>
                                  <p:childTnLst>
                                    <p:set>
                                      <p:cBhvr>
                                        <p:cTn id="35" dur="1" fill="hold">
                                          <p:stCondLst>
                                            <p:cond delay="0"/>
                                          </p:stCondLst>
                                        </p:cTn>
                                        <p:tgtEl>
                                          <p:spTgt spid="1026"/>
                                        </p:tgtEl>
                                        <p:attrNameLst>
                                          <p:attrName>style.visibility</p:attrName>
                                        </p:attrNameLst>
                                      </p:cBhvr>
                                      <p:to>
                                        <p:strVal val="visible"/>
                                      </p:to>
                                    </p:set>
                                    <p:animEffect transition="in" filter="wipe(down)">
                                      <p:cBhvr>
                                        <p:cTn id="36" dur="580">
                                          <p:stCondLst>
                                            <p:cond delay="0"/>
                                          </p:stCondLst>
                                        </p:cTn>
                                        <p:tgtEl>
                                          <p:spTgt spid="1026"/>
                                        </p:tgtEl>
                                      </p:cBhvr>
                                    </p:animEffect>
                                    <p:anim calcmode="lin" valueType="num">
                                      <p:cBhvr>
                                        <p:cTn id="37"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42" dur="26">
                                          <p:stCondLst>
                                            <p:cond delay="650"/>
                                          </p:stCondLst>
                                        </p:cTn>
                                        <p:tgtEl>
                                          <p:spTgt spid="1026"/>
                                        </p:tgtEl>
                                      </p:cBhvr>
                                      <p:to x="100000" y="60000"/>
                                    </p:animScale>
                                    <p:animScale>
                                      <p:cBhvr>
                                        <p:cTn id="43" dur="166" decel="50000">
                                          <p:stCondLst>
                                            <p:cond delay="676"/>
                                          </p:stCondLst>
                                        </p:cTn>
                                        <p:tgtEl>
                                          <p:spTgt spid="1026"/>
                                        </p:tgtEl>
                                      </p:cBhvr>
                                      <p:to x="100000" y="100000"/>
                                    </p:animScale>
                                    <p:animScale>
                                      <p:cBhvr>
                                        <p:cTn id="44" dur="26">
                                          <p:stCondLst>
                                            <p:cond delay="1312"/>
                                          </p:stCondLst>
                                        </p:cTn>
                                        <p:tgtEl>
                                          <p:spTgt spid="1026"/>
                                        </p:tgtEl>
                                      </p:cBhvr>
                                      <p:to x="100000" y="80000"/>
                                    </p:animScale>
                                    <p:animScale>
                                      <p:cBhvr>
                                        <p:cTn id="45" dur="166" decel="50000">
                                          <p:stCondLst>
                                            <p:cond delay="1338"/>
                                          </p:stCondLst>
                                        </p:cTn>
                                        <p:tgtEl>
                                          <p:spTgt spid="1026"/>
                                        </p:tgtEl>
                                      </p:cBhvr>
                                      <p:to x="100000" y="100000"/>
                                    </p:animScale>
                                    <p:animScale>
                                      <p:cBhvr>
                                        <p:cTn id="46" dur="26">
                                          <p:stCondLst>
                                            <p:cond delay="1642"/>
                                          </p:stCondLst>
                                        </p:cTn>
                                        <p:tgtEl>
                                          <p:spTgt spid="1026"/>
                                        </p:tgtEl>
                                      </p:cBhvr>
                                      <p:to x="100000" y="90000"/>
                                    </p:animScale>
                                    <p:animScale>
                                      <p:cBhvr>
                                        <p:cTn id="47" dur="166" decel="50000">
                                          <p:stCondLst>
                                            <p:cond delay="1668"/>
                                          </p:stCondLst>
                                        </p:cTn>
                                        <p:tgtEl>
                                          <p:spTgt spid="1026"/>
                                        </p:tgtEl>
                                      </p:cBhvr>
                                      <p:to x="100000" y="100000"/>
                                    </p:animScale>
                                    <p:animScale>
                                      <p:cBhvr>
                                        <p:cTn id="48" dur="26">
                                          <p:stCondLst>
                                            <p:cond delay="1808"/>
                                          </p:stCondLst>
                                        </p:cTn>
                                        <p:tgtEl>
                                          <p:spTgt spid="1026"/>
                                        </p:tgtEl>
                                      </p:cBhvr>
                                      <p:to x="100000" y="95000"/>
                                    </p:animScale>
                                    <p:animScale>
                                      <p:cBhvr>
                                        <p:cTn id="49"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A2C13-2BE0-4200-8026-04B5EEE34A58}"/>
              </a:ext>
            </a:extLst>
          </p:cNvPr>
          <p:cNvSpPr>
            <a:spLocks noGrp="1"/>
          </p:cNvSpPr>
          <p:nvPr>
            <p:ph type="title"/>
          </p:nvPr>
        </p:nvSpPr>
        <p:spPr>
          <a:xfrm>
            <a:off x="849197" y="1279365"/>
            <a:ext cx="10362141" cy="960252"/>
          </a:xfrm>
        </p:spPr>
        <p:txBody>
          <a:bodyPr/>
          <a:lstStyle/>
          <a:p>
            <a:r>
              <a:rPr lang="el-GR" b="1" i="1" dirty="0">
                <a:solidFill>
                  <a:srgbClr val="01CF28"/>
                </a:solidFill>
                <a:effectLst>
                  <a:outerShdw blurRad="38100" dist="38100" dir="2700000" algn="tl">
                    <a:srgbClr val="000000">
                      <a:alpha val="43137"/>
                    </a:srgbClr>
                  </a:outerShdw>
                </a:effectLst>
              </a:rPr>
              <a:t>Ας γνωριστούμε λίγο με την Ραπ </a:t>
            </a:r>
            <a:r>
              <a:rPr lang="el-GR" b="1" i="1" dirty="0" err="1">
                <a:solidFill>
                  <a:srgbClr val="01CF28"/>
                </a:solidFill>
                <a:effectLst>
                  <a:outerShdw blurRad="38100" dist="38100" dir="2700000" algn="tl">
                    <a:srgbClr val="000000">
                      <a:alpha val="43137"/>
                    </a:srgbClr>
                  </a:outerShdw>
                </a:effectLst>
              </a:rPr>
              <a:t>μουσικη</a:t>
            </a:r>
            <a:r>
              <a:rPr lang="en-US" b="1" i="1" dirty="0">
                <a:solidFill>
                  <a:srgbClr val="01CF28"/>
                </a:solidFill>
                <a:effectLst>
                  <a:outerShdw blurRad="38100" dist="38100" dir="2700000" algn="tl">
                    <a:srgbClr val="000000">
                      <a:alpha val="43137"/>
                    </a:srgbClr>
                  </a:outerShdw>
                </a:effectLst>
              </a:rPr>
              <a:t>!</a:t>
            </a:r>
            <a:endParaRPr lang="el-CY" b="1" i="1" dirty="0">
              <a:solidFill>
                <a:srgbClr val="01CF28"/>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87F9CF88-2E61-4B22-A594-5D7A50E91FDF}"/>
              </a:ext>
            </a:extLst>
          </p:cNvPr>
          <p:cNvSpPr>
            <a:spLocks noGrp="1"/>
          </p:cNvSpPr>
          <p:nvPr>
            <p:ph idx="1"/>
          </p:nvPr>
        </p:nvSpPr>
        <p:spPr>
          <a:xfrm>
            <a:off x="849198" y="2239617"/>
            <a:ext cx="10494662" cy="4227443"/>
          </a:xfrm>
        </p:spPr>
        <p:txBody>
          <a:bodyPr/>
          <a:lstStyle/>
          <a:p>
            <a:pPr algn="just"/>
            <a:r>
              <a:rPr lang="el-GR" b="1" i="1" dirty="0">
                <a:solidFill>
                  <a:srgbClr val="FF3399"/>
                </a:solidFill>
                <a:effectLst>
                  <a:outerShdw blurRad="38100" dist="38100" dir="2700000" algn="tl">
                    <a:srgbClr val="000000">
                      <a:alpha val="43137"/>
                    </a:srgbClr>
                  </a:outerShdw>
                </a:effectLst>
                <a:latin typeface="Arial" panose="020B0604020202020204" pitchFamily="34" charset="0"/>
              </a:rPr>
              <a:t>Η ραπ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rap</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είναι κυρίως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αφροαμερικανικό</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a:t>
            </a:r>
            <a:r>
              <a:rPr lang="el-GR" b="1" i="1" u="none" strike="noStrike" dirty="0">
                <a:solidFill>
                  <a:srgbClr val="FF3399"/>
                </a:solidFill>
                <a:effectLst>
                  <a:outerShdw blurRad="38100" dist="38100" dir="2700000" algn="tl">
                    <a:srgbClr val="000000">
                      <a:alpha val="43137"/>
                    </a:srgbClr>
                  </a:outerShdw>
                </a:effectLst>
                <a:latin typeface="Arial" panose="020B0604020202020204" pitchFamily="34" charset="0"/>
                <a:hlinkClick r:id="rId2" tooltip="Μουσική">
                  <a:extLst>
                    <a:ext uri="{A12FA001-AC4F-418D-AE19-62706E023703}">
                      <ahyp:hlinkClr xmlns:ahyp="http://schemas.microsoft.com/office/drawing/2018/hyperlinkcolor" val="tx"/>
                    </a:ext>
                  </a:extLst>
                </a:hlinkClick>
              </a:rPr>
              <a:t>μουσικό</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είδος που ξεκίνησε να γνωρίζει άνθιση στα τέλη της δεκαετίας του 1970 με το πρώτο επίσημο ραπ τραγούδι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Rapper's</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Delight</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από τους The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Sugarhill</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Gang</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άλλα πολλοί άλλοι καλλιτέχνες όπως o DJ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Kool</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Herc</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η ο Africa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Bambaataa</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είχαν ασχοληθεί με το συγκεκριμένο είδος μουσικής</a:t>
            </a:r>
            <a:r>
              <a:rPr lang="en-US" b="1" i="1" dirty="0">
                <a:solidFill>
                  <a:srgbClr val="FF3399"/>
                </a:solidFill>
                <a:effectLst>
                  <a:outerShdw blurRad="38100" dist="38100" dir="2700000" algn="tl">
                    <a:srgbClr val="000000">
                      <a:alpha val="43137"/>
                    </a:srgbClr>
                  </a:outerShdw>
                </a:effectLst>
                <a:latin typeface="Arial" panose="020B0604020202020204" pitchFamily="34" charset="0"/>
              </a:rPr>
              <a:t>.</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Έχει τις ρίζες της στην αφρικανική μουσική την οποίαν έφεραν με τη βίαιη εκδούλευση και μετέπειτα μετακίνηση τους οι μαύροι στην Αμερική. Ετυμολογικά η λέξη "</a:t>
            </a:r>
            <a:r>
              <a:rPr lang="el-GR" b="1" i="1" dirty="0" err="1">
                <a:solidFill>
                  <a:srgbClr val="FF3399"/>
                </a:solidFill>
                <a:effectLst>
                  <a:outerShdw blurRad="38100" dist="38100" dir="2700000" algn="tl">
                    <a:srgbClr val="000000">
                      <a:alpha val="43137"/>
                    </a:srgbClr>
                  </a:outerShdw>
                </a:effectLst>
                <a:latin typeface="Arial" panose="020B0604020202020204" pitchFamily="34" charset="0"/>
              </a:rPr>
              <a:t>rap</a:t>
            </a:r>
            <a:r>
              <a:rPr lang="el-GR" b="1" i="1" dirty="0">
                <a:solidFill>
                  <a:srgbClr val="FF3399"/>
                </a:solidFill>
                <a:effectLst>
                  <a:outerShdw blurRad="38100" dist="38100" dir="2700000" algn="tl">
                    <a:srgbClr val="000000">
                      <a:alpha val="43137"/>
                    </a:srgbClr>
                  </a:outerShdw>
                </a:effectLst>
                <a:latin typeface="Arial" panose="020B0604020202020204" pitchFamily="34" charset="0"/>
              </a:rPr>
              <a:t>" σημαίνει "ραψωδία</a:t>
            </a:r>
            <a:r>
              <a:rPr lang="el-GR" b="0" i="0" dirty="0">
                <a:solidFill>
                  <a:srgbClr val="FF3399"/>
                </a:solidFill>
                <a:effectLst/>
                <a:latin typeface="Arial" panose="020B0604020202020204" pitchFamily="34" charset="0"/>
              </a:rPr>
              <a:t>".</a:t>
            </a:r>
            <a:endParaRPr lang="el-CY" dirty="0">
              <a:solidFill>
                <a:srgbClr val="FF3399"/>
              </a:solidFill>
            </a:endParaRPr>
          </a:p>
        </p:txBody>
      </p:sp>
    </p:spTree>
    <p:extLst>
      <p:ext uri="{BB962C8B-B14F-4D97-AF65-F5344CB8AC3E}">
        <p14:creationId xmlns:p14="http://schemas.microsoft.com/office/powerpoint/2010/main" val="69569605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A26148-FA98-41F2-A15B-42AC4AD6AD82}"/>
              </a:ext>
            </a:extLst>
          </p:cNvPr>
          <p:cNvSpPr>
            <a:spLocks noGrp="1"/>
          </p:cNvSpPr>
          <p:nvPr>
            <p:ph idx="1"/>
          </p:nvPr>
        </p:nvSpPr>
        <p:spPr>
          <a:xfrm>
            <a:off x="1266113" y="1023730"/>
            <a:ext cx="9144000" cy="5522843"/>
          </a:xfrm>
        </p:spPr>
        <p:txBody>
          <a:bodyPr>
            <a:normAutofit fontScale="92500" lnSpcReduction="10000"/>
          </a:bodyPr>
          <a:lstStyle/>
          <a:p>
            <a:pPr algn="just"/>
            <a:r>
              <a:rPr lang="el-GR" b="1" i="1" dirty="0">
                <a:solidFill>
                  <a:srgbClr val="FFC000"/>
                </a:solidFill>
                <a:effectLst>
                  <a:outerShdw blurRad="38100" dist="38100" dir="2700000" algn="tl">
                    <a:srgbClr val="000000">
                      <a:alpha val="43137"/>
                    </a:srgbClr>
                  </a:outerShdw>
                </a:effectLst>
                <a:latin typeface="Arial" panose="020B0604020202020204" pitchFamily="34" charset="0"/>
              </a:rPr>
              <a:t>Πρόκειται για είδος που δίνει έμφαση στους στίχους (ρίμες) και στο περιεχόμενο αυτών και η μουσική συνήθως είναι συνοδευτική και δευτερεύουσας μέριμνας. Οι στίχοι, αυτοσχέδιοι στην καθημερινή έκφραση αλλά επεξεργασμένοι στις παραγωγές, δεν τραγουδιούνται αλλά απαγγέλλονται, ενώ η μουσική δανείζεται στοιχεία από τη </a:t>
            </a:r>
            <a:r>
              <a:rPr lang="el-GR" b="1" i="1" u="none" strike="noStrike" dirty="0">
                <a:solidFill>
                  <a:srgbClr val="FFC000"/>
                </a:solidFill>
                <a:effectLst>
                  <a:outerShdw blurRad="38100" dist="38100" dir="2700000" algn="tl">
                    <a:srgbClr val="000000">
                      <a:alpha val="43137"/>
                    </a:srgbClr>
                  </a:outerShdw>
                </a:effectLst>
                <a:latin typeface="Arial" panose="020B0604020202020204" pitchFamily="34" charset="0"/>
                <a:hlinkClick r:id="rId2" tooltip="Σόουλ">
                  <a:extLst>
                    <a:ext uri="{A12FA001-AC4F-418D-AE19-62706E023703}">
                      <ahyp:hlinkClr xmlns:ahyp="http://schemas.microsoft.com/office/drawing/2018/hyperlinkcolor" val="tx"/>
                    </a:ext>
                  </a:extLst>
                </a:hlinkClick>
              </a:rPr>
              <a:t>σόουλ</a:t>
            </a:r>
            <a:r>
              <a:rPr lang="el-GR" b="1" i="1" dirty="0">
                <a:solidFill>
                  <a:srgbClr val="FFC000"/>
                </a:solidFill>
                <a:effectLst>
                  <a:outerShdw blurRad="38100" dist="38100" dir="2700000" algn="tl">
                    <a:srgbClr val="000000">
                      <a:alpha val="43137"/>
                    </a:srgbClr>
                  </a:outerShdw>
                </a:effectLst>
                <a:latin typeface="Arial" panose="020B0604020202020204" pitchFamily="34" charset="0"/>
              </a:rPr>
              <a:t>, τη </a:t>
            </a:r>
            <a:r>
              <a:rPr lang="el-GR" b="1" i="1" u="none" strike="noStrike" dirty="0" err="1">
                <a:solidFill>
                  <a:srgbClr val="FFC000"/>
                </a:solidFill>
                <a:effectLst>
                  <a:outerShdw blurRad="38100" dist="38100" dir="2700000" algn="tl">
                    <a:srgbClr val="000000">
                      <a:alpha val="43137"/>
                    </a:srgbClr>
                  </a:outerShdw>
                </a:effectLst>
                <a:latin typeface="Arial" panose="020B0604020202020204" pitchFamily="34" charset="0"/>
                <a:hlinkClick r:id="rId3" tooltip="Τζαζ">
                  <a:extLst>
                    <a:ext uri="{A12FA001-AC4F-418D-AE19-62706E023703}">
                      <ahyp:hlinkClr xmlns:ahyp="http://schemas.microsoft.com/office/drawing/2018/hyperlinkcolor" val="tx"/>
                    </a:ext>
                  </a:extLst>
                </a:hlinkClick>
              </a:rPr>
              <a:t>τζαζ</a:t>
            </a:r>
            <a:r>
              <a:rPr lang="el-GR" b="1" i="1" dirty="0" err="1">
                <a:solidFill>
                  <a:srgbClr val="FFC000"/>
                </a:solidFill>
                <a:effectLst>
                  <a:outerShdw blurRad="38100" dist="38100" dir="2700000" algn="tl">
                    <a:srgbClr val="000000">
                      <a:alpha val="43137"/>
                    </a:srgbClr>
                  </a:outerShdw>
                </a:effectLst>
                <a:latin typeface="Arial" panose="020B0604020202020204" pitchFamily="34" charset="0"/>
              </a:rPr>
              <a:t>,τη</a:t>
            </a:r>
            <a:r>
              <a:rPr lang="el-GR" b="1" i="1" dirty="0">
                <a:solidFill>
                  <a:srgbClr val="FFC000"/>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C000"/>
                </a:solidFill>
                <a:effectLst>
                  <a:outerShdw blurRad="38100" dist="38100" dir="2700000" algn="tl">
                    <a:srgbClr val="000000">
                      <a:alpha val="43137"/>
                    </a:srgbClr>
                  </a:outerShdw>
                </a:effectLst>
                <a:latin typeface="Arial" panose="020B0604020202020204" pitchFamily="34" charset="0"/>
              </a:rPr>
              <a:t>Ριθμ</a:t>
            </a:r>
            <a:r>
              <a:rPr lang="el-GR" b="1" i="1" dirty="0">
                <a:solidFill>
                  <a:srgbClr val="FFC000"/>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C000"/>
                </a:solidFill>
                <a:effectLst>
                  <a:outerShdw blurRad="38100" dist="38100" dir="2700000" algn="tl">
                    <a:srgbClr val="000000">
                      <a:alpha val="43137"/>
                    </a:srgbClr>
                  </a:outerShdw>
                </a:effectLst>
                <a:latin typeface="Arial" panose="020B0604020202020204" pitchFamily="34" charset="0"/>
              </a:rPr>
              <a:t>εντ</a:t>
            </a:r>
            <a:r>
              <a:rPr lang="el-GR" b="1" i="1" dirty="0">
                <a:solidFill>
                  <a:srgbClr val="FFC000"/>
                </a:solidFill>
                <a:effectLst>
                  <a:outerShdw blurRad="38100" dist="38100" dir="2700000" algn="tl">
                    <a:srgbClr val="000000">
                      <a:alpha val="43137"/>
                    </a:srgbClr>
                  </a:outerShdw>
                </a:effectLst>
                <a:latin typeface="Arial" panose="020B0604020202020204" pitchFamily="34" charset="0"/>
              </a:rPr>
              <a:t> μπλουζ όσο και από άλλα ποικίλα μουσικά ρεύματα.</a:t>
            </a:r>
            <a:endParaRPr lang="en-US" b="1" i="1" dirty="0">
              <a:solidFill>
                <a:srgbClr val="FFC000"/>
              </a:solidFill>
              <a:effectLst>
                <a:outerShdw blurRad="38100" dist="38100" dir="2700000" algn="tl">
                  <a:srgbClr val="000000">
                    <a:alpha val="43137"/>
                  </a:srgbClr>
                </a:outerShdw>
              </a:effectLst>
              <a:latin typeface="Arial" panose="020B0604020202020204" pitchFamily="34" charset="0"/>
            </a:endParaRPr>
          </a:p>
          <a:p>
            <a:pPr algn="just"/>
            <a:r>
              <a:rPr lang="el-GR" b="1" i="1" dirty="0">
                <a:solidFill>
                  <a:srgbClr val="FFC000"/>
                </a:solidFill>
                <a:effectLst>
                  <a:outerShdw blurRad="38100" dist="38100" dir="2700000" algn="tl">
                    <a:srgbClr val="000000">
                      <a:alpha val="43137"/>
                    </a:srgbClr>
                  </a:outerShdw>
                </a:effectLst>
                <a:latin typeface="Arial" panose="020B0604020202020204" pitchFamily="34" charset="0"/>
              </a:rPr>
              <a:t> </a:t>
            </a:r>
            <a:r>
              <a:rPr lang="el-GR" b="1" i="1" dirty="0">
                <a:solidFill>
                  <a:srgbClr val="FFFF00"/>
                </a:solidFill>
                <a:effectLst>
                  <a:outerShdw blurRad="38100" dist="38100" dir="2700000" algn="tl">
                    <a:srgbClr val="000000">
                      <a:alpha val="43137"/>
                    </a:srgbClr>
                  </a:outerShdw>
                </a:effectLst>
                <a:latin typeface="Arial" panose="020B0604020202020204" pitchFamily="34" charset="0"/>
              </a:rPr>
              <a:t>Αρκετοί καλλιτέχνες της ραπ έχουν υιοθετήσει λυρικό και ποιητικό ύφος γραφής. Ωστόσο η σύγχρονη </a:t>
            </a:r>
            <a:r>
              <a:rPr lang="el-GR" b="1" i="1" dirty="0" err="1">
                <a:solidFill>
                  <a:srgbClr val="FFFF00"/>
                </a:solidFill>
                <a:effectLst>
                  <a:outerShdw blurRad="38100" dist="38100" dir="2700000" algn="tl">
                    <a:srgbClr val="000000">
                      <a:alpha val="43137"/>
                    </a:srgbClr>
                  </a:outerShdw>
                </a:effectLst>
                <a:latin typeface="Arial" panose="020B0604020202020204" pitchFamily="34" charset="0"/>
              </a:rPr>
              <a:t>ποπ</a:t>
            </a:r>
            <a:r>
              <a:rPr lang="el-GR" b="1" i="1" dirty="0">
                <a:solidFill>
                  <a:srgbClr val="FFFF00"/>
                </a:solidFill>
                <a:effectLst>
                  <a:outerShdw blurRad="38100" dist="38100" dir="2700000" algn="tl">
                    <a:srgbClr val="000000">
                      <a:alpha val="43137"/>
                    </a:srgbClr>
                  </a:outerShdw>
                </a:effectLst>
                <a:latin typeface="Arial" panose="020B0604020202020204" pitchFamily="34" charset="0"/>
              </a:rPr>
              <a:t> ραπ βασίζεται πλέον πολύ και σε τραγουδιστά ρεφρέν και δίνεται περισσότερη έμφαση στον ρυθμό και την παραγωγή σε σχέση με τους πρωταρχικούς δίσκους του είδους, κάτι που βρίσκει αντίθετους τους οπαδούς της </a:t>
            </a:r>
            <a:r>
              <a:rPr lang="el-GR" b="1" i="1" dirty="0" err="1">
                <a:solidFill>
                  <a:srgbClr val="FFFF00"/>
                </a:solidFill>
                <a:effectLst>
                  <a:outerShdw blurRad="38100" dist="38100" dir="2700000" algn="tl">
                    <a:srgbClr val="000000">
                      <a:alpha val="43137"/>
                    </a:srgbClr>
                  </a:outerShdw>
                </a:effectLst>
                <a:latin typeface="Arial" panose="020B0604020202020204" pitchFamily="34" charset="0"/>
              </a:rPr>
              <a:t>street</a:t>
            </a:r>
            <a:r>
              <a:rPr lang="el-GR" b="1" i="1" dirty="0">
                <a:solidFill>
                  <a:srgbClr val="FFFF00"/>
                </a:solidFill>
                <a:effectLst>
                  <a:outerShdw blurRad="38100" dist="38100" dir="2700000" algn="tl">
                    <a:srgbClr val="000000">
                      <a:alpha val="43137"/>
                    </a:srgbClr>
                  </a:outerShdw>
                </a:effectLst>
                <a:latin typeface="Arial" panose="020B0604020202020204" pitchFamily="34" charset="0"/>
              </a:rPr>
              <a:t> </a:t>
            </a:r>
            <a:r>
              <a:rPr lang="el-GR" b="1" i="1" dirty="0" err="1">
                <a:solidFill>
                  <a:srgbClr val="FFFF00"/>
                </a:solidFill>
                <a:effectLst>
                  <a:outerShdw blurRad="38100" dist="38100" dir="2700000" algn="tl">
                    <a:srgbClr val="000000">
                      <a:alpha val="43137"/>
                    </a:srgbClr>
                  </a:outerShdw>
                </a:effectLst>
                <a:latin typeface="Arial" panose="020B0604020202020204" pitchFamily="34" charset="0"/>
              </a:rPr>
              <a:t>rap</a:t>
            </a:r>
            <a:r>
              <a:rPr lang="el-GR" b="1" i="1" dirty="0">
                <a:solidFill>
                  <a:srgbClr val="FFFF00"/>
                </a:solidFill>
                <a:effectLst>
                  <a:outerShdw blurRad="38100" dist="38100" dir="2700000" algn="tl">
                    <a:srgbClr val="000000">
                      <a:alpha val="43137"/>
                    </a:srgbClr>
                  </a:outerShdw>
                </a:effectLst>
                <a:latin typeface="Arial" panose="020B0604020202020204" pitchFamily="34" charset="0"/>
              </a:rPr>
              <a:t> (ραπ του δρόμου).</a:t>
            </a:r>
            <a:endParaRPr lang="el-CY" b="1" i="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8154662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4" name="Rectangle 72">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5" name="Rectangle 74">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56" name="Freeform: Shape 76">
            <a:extLst>
              <a:ext uri="{FF2B5EF4-FFF2-40B4-BE49-F238E27FC236}">
                <a16:creationId xmlns:a16="http://schemas.microsoft.com/office/drawing/2014/main" id="{EF37EE88-E359-4E69-A072-9959A84E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0" name="Picture 2" descr="Tổng Hợp Nhạc Ráp Tuyển Chọn - YouTube">
            <a:extLst>
              <a:ext uri="{FF2B5EF4-FFF2-40B4-BE49-F238E27FC236}">
                <a16:creationId xmlns:a16="http://schemas.microsoft.com/office/drawing/2014/main" id="{0DCFADBC-26AC-40C3-9CA6-F25CF98AC7D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499" t="1670" r="6901" b="1271"/>
          <a:stretch/>
        </p:blipFill>
        <p:spPr bwMode="auto">
          <a:xfrm>
            <a:off x="6059557" y="1631649"/>
            <a:ext cx="4565651" cy="3882683"/>
          </a:xfrm>
          <a:prstGeom prst="snip2DiagRect">
            <a:avLst/>
          </a:prstGeom>
          <a:solidFill>
            <a:srgbClr val="FFFFFF">
              <a:shade val="85000"/>
            </a:srgbClr>
          </a:solidFill>
          <a:ln w="88900" cap="sq">
            <a:solidFill>
              <a:srgbClr val="CC000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3" name="Content Placeholder 2">
            <a:extLst>
              <a:ext uri="{FF2B5EF4-FFF2-40B4-BE49-F238E27FC236}">
                <a16:creationId xmlns:a16="http://schemas.microsoft.com/office/drawing/2014/main" id="{7695C958-0AF0-4FBE-9438-B34063DDB940}"/>
              </a:ext>
            </a:extLst>
          </p:cNvPr>
          <p:cNvSpPr>
            <a:spLocks noGrp="1"/>
          </p:cNvSpPr>
          <p:nvPr>
            <p:ph idx="1"/>
          </p:nvPr>
        </p:nvSpPr>
        <p:spPr>
          <a:xfrm>
            <a:off x="0" y="967409"/>
            <a:ext cx="5612571" cy="5340626"/>
          </a:xfrm>
        </p:spPr>
        <p:txBody>
          <a:bodyPr>
            <a:normAutofit/>
          </a:bodyPr>
          <a:lstStyle/>
          <a:p>
            <a:pPr>
              <a:lnSpc>
                <a:spcPct val="95000"/>
              </a:lnSpc>
            </a:pPr>
            <a:r>
              <a:rPr lang="el-GR" sz="2000" b="1" i="1" dirty="0">
                <a:solidFill>
                  <a:srgbClr val="C00000"/>
                </a:solidFill>
                <a:effectLst>
                  <a:outerShdw blurRad="38100" dist="38100" dir="2700000" algn="tl">
                    <a:srgbClr val="000000">
                      <a:alpha val="43137"/>
                    </a:srgbClr>
                  </a:outerShdw>
                </a:effectLst>
                <a:latin typeface="Arial" panose="020B0604020202020204" pitchFamily="34" charset="0"/>
              </a:rPr>
              <a:t>Οι ρίμες (στίχοι), οι οποίοι εκτείνονται στο μεγαλύτερο τμήμα του κομματιού και είναι στατιστικά περισσότεροι ανά κομμάτι σε σχέση με άλλα είδη, εκφράζουν κατά κανόνα καθημερινά βιώματα και εμπειρίες. Πηγή έμπνευσης της ραπ είναι η καθημερινή ζωή των περιθωριοποιημένων μαύρων των Ηνωμένων Πολιτειών. Επίσης, η ραπ μουσική αντικατοπτρίζει την ψυχοσύνθεση των περιθωριοποιημένων και μη ανθρώπων.</a:t>
            </a:r>
            <a:endParaRPr lang="el-CY" sz="2000" b="1" i="1" dirty="0">
              <a:solidFill>
                <a:srgbClr val="C00000"/>
              </a:solidFill>
              <a:effectLst>
                <a:outerShdw blurRad="38100" dist="38100" dir="2700000" algn="tl">
                  <a:srgbClr val="000000">
                    <a:alpha val="43137"/>
                  </a:srgbClr>
                </a:outerShdw>
              </a:effectLst>
            </a:endParaRPr>
          </a:p>
        </p:txBody>
      </p:sp>
      <p:pic>
        <p:nvPicPr>
          <p:cNvPr id="4" name="Picture 6" descr="I love r a p music! | SamMusings">
            <a:extLst>
              <a:ext uri="{FF2B5EF4-FFF2-40B4-BE49-F238E27FC236}">
                <a16:creationId xmlns:a16="http://schemas.microsoft.com/office/drawing/2014/main" id="{EAB463A3-41CF-4C64-B3C7-2261E6C131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9056" y="4533924"/>
            <a:ext cx="1983941" cy="18401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590521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circle(in)">
                                      <p:cBhvr>
                                        <p:cTn id="25" dur="2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2050"/>
                                        </p:tgtEl>
                                        <p:attrNameLst>
                                          <p:attrName>style.visibility</p:attrName>
                                        </p:attrNameLst>
                                      </p:cBhvr>
                                      <p:to>
                                        <p:strVal val="visible"/>
                                      </p:to>
                                    </p:set>
                                    <p:animEffect transition="in" filter="circle(in)">
                                      <p:cBhvr>
                                        <p:cTn id="30"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7" name="Rectangle 76">
            <a:extLst>
              <a:ext uri="{FF2B5EF4-FFF2-40B4-BE49-F238E27FC236}">
                <a16:creationId xmlns:a16="http://schemas.microsoft.com/office/drawing/2014/main" id="{DB667490-DB81-488B-B0E9-A2D13C48B9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58952"/>
            <a:ext cx="10668000" cy="545592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D0CA89-BA66-4BFC-AE06-C9CF7FA40C20}"/>
              </a:ext>
            </a:extLst>
          </p:cNvPr>
          <p:cNvSpPr>
            <a:spLocks noGrp="1"/>
          </p:cNvSpPr>
          <p:nvPr>
            <p:ph type="title"/>
          </p:nvPr>
        </p:nvSpPr>
        <p:spPr>
          <a:xfrm>
            <a:off x="967409" y="1517903"/>
            <a:ext cx="7332529" cy="1345115"/>
          </a:xfrm>
        </p:spPr>
        <p:txBody>
          <a:bodyPr>
            <a:normAutofit fontScale="90000"/>
          </a:bodyPr>
          <a:lstStyle/>
          <a:p>
            <a:r>
              <a:rPr lang="el-GR" sz="4400" b="1" i="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Μερικά Ραπ Συγκροτήματα !!!</a:t>
            </a:r>
            <a:endParaRPr lang="el-CY" sz="4400" b="1" i="1" dirty="0">
              <a:solidFill>
                <a:srgbClr val="00B0F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39848BE-0331-472D-9B7E-D00B76B778A6}"/>
              </a:ext>
            </a:extLst>
          </p:cNvPr>
          <p:cNvSpPr>
            <a:spLocks noGrp="1"/>
          </p:cNvSpPr>
          <p:nvPr>
            <p:ph idx="1"/>
          </p:nvPr>
        </p:nvSpPr>
        <p:spPr>
          <a:xfrm>
            <a:off x="1517904" y="2345635"/>
            <a:ext cx="5929818" cy="4399721"/>
          </a:xfrm>
        </p:spPr>
        <p:txBody>
          <a:bodyPr>
            <a:normAutofit/>
          </a:bodyPr>
          <a:lstStyle/>
          <a:p>
            <a:pPr>
              <a:lnSpc>
                <a:spcPct val="95000"/>
              </a:lnSpc>
            </a:pPr>
            <a:r>
              <a:rPr lang="el-GR" sz="2800" b="1" dirty="0">
                <a:solidFill>
                  <a:srgbClr val="FF0000"/>
                </a:solidFill>
                <a:effectLst/>
                <a:latin typeface="Droid Sans"/>
              </a:rPr>
              <a:t>Ελληνικά </a:t>
            </a:r>
            <a:r>
              <a:rPr lang="en-US" sz="2800" b="1" dirty="0">
                <a:solidFill>
                  <a:srgbClr val="FF0000"/>
                </a:solidFill>
                <a:effectLst/>
                <a:latin typeface="Droid Sans"/>
              </a:rPr>
              <a:t>rap </a:t>
            </a:r>
            <a:r>
              <a:rPr lang="el-GR" sz="2800" b="1" dirty="0">
                <a:solidFill>
                  <a:srgbClr val="FF0000"/>
                </a:solidFill>
                <a:effectLst/>
                <a:latin typeface="Droid Sans"/>
              </a:rPr>
              <a:t>συγκροτήματα</a:t>
            </a:r>
            <a:r>
              <a:rPr lang="el-GR" sz="1200" b="1" dirty="0">
                <a:effectLst/>
                <a:latin typeface="Droid Sans"/>
              </a:rPr>
              <a:t>.</a:t>
            </a: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Αποκαλυψις</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Βαβυλωνα</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Ζωντανοι</a:t>
            </a:r>
            <a:r>
              <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Νεκροι</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Ημισκουμπρια</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Νεα</a:t>
            </a:r>
            <a:r>
              <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Ταξη</a:t>
            </a:r>
            <a:r>
              <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Πραγματων</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Νεβμα</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Νεκρικη</a:t>
            </a:r>
            <a:r>
              <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Σιγη</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Ροδες</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514350" indent="-514350" fontAlgn="base">
              <a:lnSpc>
                <a:spcPct val="95000"/>
              </a:lnSpc>
              <a:buFont typeface="+mj-lt"/>
              <a:buAutoNum type="arabicPeriod"/>
            </a:pPr>
            <a:r>
              <a:rPr lang="el-GR" sz="2000" b="1" i="1" dirty="0" err="1">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Στιχοιμα</a:t>
            </a:r>
            <a:endParaRPr lang="el-GR" sz="2000" b="1" i="1" dirty="0">
              <a:solidFill>
                <a:srgbClr val="00FF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nSpc>
                <a:spcPct val="95000"/>
              </a:lnSpc>
            </a:pPr>
            <a:endParaRPr lang="el-CY" sz="1200" dirty="0"/>
          </a:p>
        </p:txBody>
      </p:sp>
      <p:pic>
        <p:nvPicPr>
          <p:cNvPr id="3076" name="Picture 4" descr="Ensemble De 3d Vecteur Coloré Brisé Notes De Musique Avec Des Taches Et Des  Réfractions. Dimensions La Conception De La Musique De La Facette Démoli La  Collecte Des Symboles. Thème De La">
            <a:extLst>
              <a:ext uri="{FF2B5EF4-FFF2-40B4-BE49-F238E27FC236}">
                <a16:creationId xmlns:a16="http://schemas.microsoft.com/office/drawing/2014/main" id="{5BA812DC-F35E-47AA-AB34-E97ED0374BD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524410" y="1459831"/>
            <a:ext cx="2149686" cy="2149686"/>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Free download HIP HOP Rap Graffiti Style New Graffiti 3D Wallpaper  [500x425] for your Desktop, Mobile &amp; Tablet | Explore 45+ Hip Hop Graffiti  Art Wallpaper | Hip Hop Wallpaper, Hip Hop">
            <a:extLst>
              <a:ext uri="{FF2B5EF4-FFF2-40B4-BE49-F238E27FC236}">
                <a16:creationId xmlns:a16="http://schemas.microsoft.com/office/drawing/2014/main" id="{3B0B3110-439C-41D6-AF11-80B88A643F5D}"/>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882369" y="4100439"/>
            <a:ext cx="2460421" cy="20913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64333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ipe(down)">
                                      <p:cBhvr>
                                        <p:cTn id="66" dur="580">
                                          <p:stCondLst>
                                            <p:cond delay="0"/>
                                          </p:stCondLst>
                                        </p:cTn>
                                        <p:tgtEl>
                                          <p:spTgt spid="3">
                                            <p:txEl>
                                              <p:pRg st="3" end="3"/>
                                            </p:txEl>
                                          </p:spTgt>
                                        </p:tgtEl>
                                      </p:cBhvr>
                                    </p:animEffect>
                                    <p:anim calcmode="lin" valueType="num">
                                      <p:cBhvr>
                                        <p:cTn id="6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3" end="3"/>
                                            </p:txEl>
                                          </p:spTgt>
                                        </p:tgtEl>
                                      </p:cBhvr>
                                      <p:to x="100000" y="60000"/>
                                    </p:animScale>
                                    <p:animScale>
                                      <p:cBhvr>
                                        <p:cTn id="73" dur="166" decel="50000">
                                          <p:stCondLst>
                                            <p:cond delay="676"/>
                                          </p:stCondLst>
                                        </p:cTn>
                                        <p:tgtEl>
                                          <p:spTgt spid="3">
                                            <p:txEl>
                                              <p:pRg st="3" end="3"/>
                                            </p:txEl>
                                          </p:spTgt>
                                        </p:tgtEl>
                                      </p:cBhvr>
                                      <p:to x="100000" y="100000"/>
                                    </p:animScale>
                                    <p:animScale>
                                      <p:cBhvr>
                                        <p:cTn id="74" dur="26">
                                          <p:stCondLst>
                                            <p:cond delay="1312"/>
                                          </p:stCondLst>
                                        </p:cTn>
                                        <p:tgtEl>
                                          <p:spTgt spid="3">
                                            <p:txEl>
                                              <p:pRg st="3" end="3"/>
                                            </p:txEl>
                                          </p:spTgt>
                                        </p:tgtEl>
                                      </p:cBhvr>
                                      <p:to x="100000" y="80000"/>
                                    </p:animScale>
                                    <p:animScale>
                                      <p:cBhvr>
                                        <p:cTn id="75" dur="166" decel="50000">
                                          <p:stCondLst>
                                            <p:cond delay="1338"/>
                                          </p:stCondLst>
                                        </p:cTn>
                                        <p:tgtEl>
                                          <p:spTgt spid="3">
                                            <p:txEl>
                                              <p:pRg st="3" end="3"/>
                                            </p:txEl>
                                          </p:spTgt>
                                        </p:tgtEl>
                                      </p:cBhvr>
                                      <p:to x="100000" y="100000"/>
                                    </p:animScale>
                                    <p:animScale>
                                      <p:cBhvr>
                                        <p:cTn id="76" dur="26">
                                          <p:stCondLst>
                                            <p:cond delay="1642"/>
                                          </p:stCondLst>
                                        </p:cTn>
                                        <p:tgtEl>
                                          <p:spTgt spid="3">
                                            <p:txEl>
                                              <p:pRg st="3" end="3"/>
                                            </p:txEl>
                                          </p:spTgt>
                                        </p:tgtEl>
                                      </p:cBhvr>
                                      <p:to x="100000" y="90000"/>
                                    </p:animScale>
                                    <p:animScale>
                                      <p:cBhvr>
                                        <p:cTn id="77" dur="166" decel="50000">
                                          <p:stCondLst>
                                            <p:cond delay="1668"/>
                                          </p:stCondLst>
                                        </p:cTn>
                                        <p:tgtEl>
                                          <p:spTgt spid="3">
                                            <p:txEl>
                                              <p:pRg st="3" end="3"/>
                                            </p:txEl>
                                          </p:spTgt>
                                        </p:tgtEl>
                                      </p:cBhvr>
                                      <p:to x="100000" y="100000"/>
                                    </p:animScale>
                                    <p:animScale>
                                      <p:cBhvr>
                                        <p:cTn id="78" dur="26">
                                          <p:stCondLst>
                                            <p:cond delay="1808"/>
                                          </p:stCondLst>
                                        </p:cTn>
                                        <p:tgtEl>
                                          <p:spTgt spid="3">
                                            <p:txEl>
                                              <p:pRg st="3" end="3"/>
                                            </p:txEl>
                                          </p:spTgt>
                                        </p:tgtEl>
                                      </p:cBhvr>
                                      <p:to x="100000" y="95000"/>
                                    </p:animScale>
                                    <p:animScale>
                                      <p:cBhvr>
                                        <p:cTn id="79" dur="166" decel="50000">
                                          <p:stCondLst>
                                            <p:cond delay="1834"/>
                                          </p:stCondLst>
                                        </p:cTn>
                                        <p:tgtEl>
                                          <p:spTgt spid="3">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nodeType="clickEffect">
                                  <p:stCondLst>
                                    <p:cond delay="0"/>
                                  </p:stCondLst>
                                  <p:childTnLst>
                                    <p:set>
                                      <p:cBhvr>
                                        <p:cTn id="83" dur="1" fill="hold">
                                          <p:stCondLst>
                                            <p:cond delay="0"/>
                                          </p:stCondLst>
                                        </p:cTn>
                                        <p:tgtEl>
                                          <p:spTgt spid="3">
                                            <p:txEl>
                                              <p:pRg st="4" end="4"/>
                                            </p:txEl>
                                          </p:spTgt>
                                        </p:tgtEl>
                                        <p:attrNameLst>
                                          <p:attrName>style.visibility</p:attrName>
                                        </p:attrNameLst>
                                      </p:cBhvr>
                                      <p:to>
                                        <p:strVal val="visible"/>
                                      </p:to>
                                    </p:set>
                                    <p:animEffect transition="in" filter="wipe(down)">
                                      <p:cBhvr>
                                        <p:cTn id="84" dur="580">
                                          <p:stCondLst>
                                            <p:cond delay="0"/>
                                          </p:stCondLst>
                                        </p:cTn>
                                        <p:tgtEl>
                                          <p:spTgt spid="3">
                                            <p:txEl>
                                              <p:pRg st="4" end="4"/>
                                            </p:txEl>
                                          </p:spTgt>
                                        </p:tgtEl>
                                      </p:cBhvr>
                                    </p:animEffect>
                                    <p:anim calcmode="lin" valueType="num">
                                      <p:cBhvr>
                                        <p:cTn id="8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3">
                                            <p:txEl>
                                              <p:pRg st="4" end="4"/>
                                            </p:txEl>
                                          </p:spTgt>
                                        </p:tgtEl>
                                      </p:cBhvr>
                                      <p:to x="100000" y="60000"/>
                                    </p:animScale>
                                    <p:animScale>
                                      <p:cBhvr>
                                        <p:cTn id="91" dur="166" decel="50000">
                                          <p:stCondLst>
                                            <p:cond delay="676"/>
                                          </p:stCondLst>
                                        </p:cTn>
                                        <p:tgtEl>
                                          <p:spTgt spid="3">
                                            <p:txEl>
                                              <p:pRg st="4" end="4"/>
                                            </p:txEl>
                                          </p:spTgt>
                                        </p:tgtEl>
                                      </p:cBhvr>
                                      <p:to x="100000" y="100000"/>
                                    </p:animScale>
                                    <p:animScale>
                                      <p:cBhvr>
                                        <p:cTn id="92" dur="26">
                                          <p:stCondLst>
                                            <p:cond delay="1312"/>
                                          </p:stCondLst>
                                        </p:cTn>
                                        <p:tgtEl>
                                          <p:spTgt spid="3">
                                            <p:txEl>
                                              <p:pRg st="4" end="4"/>
                                            </p:txEl>
                                          </p:spTgt>
                                        </p:tgtEl>
                                      </p:cBhvr>
                                      <p:to x="100000" y="80000"/>
                                    </p:animScale>
                                    <p:animScale>
                                      <p:cBhvr>
                                        <p:cTn id="93" dur="166" decel="50000">
                                          <p:stCondLst>
                                            <p:cond delay="1338"/>
                                          </p:stCondLst>
                                        </p:cTn>
                                        <p:tgtEl>
                                          <p:spTgt spid="3">
                                            <p:txEl>
                                              <p:pRg st="4" end="4"/>
                                            </p:txEl>
                                          </p:spTgt>
                                        </p:tgtEl>
                                      </p:cBhvr>
                                      <p:to x="100000" y="100000"/>
                                    </p:animScale>
                                    <p:animScale>
                                      <p:cBhvr>
                                        <p:cTn id="94" dur="26">
                                          <p:stCondLst>
                                            <p:cond delay="1642"/>
                                          </p:stCondLst>
                                        </p:cTn>
                                        <p:tgtEl>
                                          <p:spTgt spid="3">
                                            <p:txEl>
                                              <p:pRg st="4" end="4"/>
                                            </p:txEl>
                                          </p:spTgt>
                                        </p:tgtEl>
                                      </p:cBhvr>
                                      <p:to x="100000" y="90000"/>
                                    </p:animScale>
                                    <p:animScale>
                                      <p:cBhvr>
                                        <p:cTn id="95" dur="166" decel="50000">
                                          <p:stCondLst>
                                            <p:cond delay="1668"/>
                                          </p:stCondLst>
                                        </p:cTn>
                                        <p:tgtEl>
                                          <p:spTgt spid="3">
                                            <p:txEl>
                                              <p:pRg st="4" end="4"/>
                                            </p:txEl>
                                          </p:spTgt>
                                        </p:tgtEl>
                                      </p:cBhvr>
                                      <p:to x="100000" y="100000"/>
                                    </p:animScale>
                                    <p:animScale>
                                      <p:cBhvr>
                                        <p:cTn id="96" dur="26">
                                          <p:stCondLst>
                                            <p:cond delay="1808"/>
                                          </p:stCondLst>
                                        </p:cTn>
                                        <p:tgtEl>
                                          <p:spTgt spid="3">
                                            <p:txEl>
                                              <p:pRg st="4" end="4"/>
                                            </p:txEl>
                                          </p:spTgt>
                                        </p:tgtEl>
                                      </p:cBhvr>
                                      <p:to x="100000" y="95000"/>
                                    </p:animScale>
                                    <p:animScale>
                                      <p:cBhvr>
                                        <p:cTn id="97" dur="166" decel="50000">
                                          <p:stCondLst>
                                            <p:cond delay="1834"/>
                                          </p:stCondLst>
                                        </p:cTn>
                                        <p:tgtEl>
                                          <p:spTgt spid="3">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nodeType="clickEffect">
                                  <p:stCondLst>
                                    <p:cond delay="0"/>
                                  </p:stCondLst>
                                  <p:childTnLst>
                                    <p:set>
                                      <p:cBhvr>
                                        <p:cTn id="101" dur="1" fill="hold">
                                          <p:stCondLst>
                                            <p:cond delay="0"/>
                                          </p:stCondLst>
                                        </p:cTn>
                                        <p:tgtEl>
                                          <p:spTgt spid="3">
                                            <p:txEl>
                                              <p:pRg st="5" end="5"/>
                                            </p:txEl>
                                          </p:spTgt>
                                        </p:tgtEl>
                                        <p:attrNameLst>
                                          <p:attrName>style.visibility</p:attrName>
                                        </p:attrNameLst>
                                      </p:cBhvr>
                                      <p:to>
                                        <p:strVal val="visible"/>
                                      </p:to>
                                    </p:set>
                                    <p:animEffect transition="in" filter="wipe(down)">
                                      <p:cBhvr>
                                        <p:cTn id="102" dur="580">
                                          <p:stCondLst>
                                            <p:cond delay="0"/>
                                          </p:stCondLst>
                                        </p:cTn>
                                        <p:tgtEl>
                                          <p:spTgt spid="3">
                                            <p:txEl>
                                              <p:pRg st="5" end="5"/>
                                            </p:txEl>
                                          </p:spTgt>
                                        </p:tgtEl>
                                      </p:cBhvr>
                                    </p:animEffect>
                                    <p:anim calcmode="lin" valueType="num">
                                      <p:cBhvr>
                                        <p:cTn id="10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3">
                                            <p:txEl>
                                              <p:pRg st="5" end="5"/>
                                            </p:txEl>
                                          </p:spTgt>
                                        </p:tgtEl>
                                      </p:cBhvr>
                                      <p:to x="100000" y="60000"/>
                                    </p:animScale>
                                    <p:animScale>
                                      <p:cBhvr>
                                        <p:cTn id="109" dur="166" decel="50000">
                                          <p:stCondLst>
                                            <p:cond delay="676"/>
                                          </p:stCondLst>
                                        </p:cTn>
                                        <p:tgtEl>
                                          <p:spTgt spid="3">
                                            <p:txEl>
                                              <p:pRg st="5" end="5"/>
                                            </p:txEl>
                                          </p:spTgt>
                                        </p:tgtEl>
                                      </p:cBhvr>
                                      <p:to x="100000" y="100000"/>
                                    </p:animScale>
                                    <p:animScale>
                                      <p:cBhvr>
                                        <p:cTn id="110" dur="26">
                                          <p:stCondLst>
                                            <p:cond delay="1312"/>
                                          </p:stCondLst>
                                        </p:cTn>
                                        <p:tgtEl>
                                          <p:spTgt spid="3">
                                            <p:txEl>
                                              <p:pRg st="5" end="5"/>
                                            </p:txEl>
                                          </p:spTgt>
                                        </p:tgtEl>
                                      </p:cBhvr>
                                      <p:to x="100000" y="80000"/>
                                    </p:animScale>
                                    <p:animScale>
                                      <p:cBhvr>
                                        <p:cTn id="111" dur="166" decel="50000">
                                          <p:stCondLst>
                                            <p:cond delay="1338"/>
                                          </p:stCondLst>
                                        </p:cTn>
                                        <p:tgtEl>
                                          <p:spTgt spid="3">
                                            <p:txEl>
                                              <p:pRg st="5" end="5"/>
                                            </p:txEl>
                                          </p:spTgt>
                                        </p:tgtEl>
                                      </p:cBhvr>
                                      <p:to x="100000" y="100000"/>
                                    </p:animScale>
                                    <p:animScale>
                                      <p:cBhvr>
                                        <p:cTn id="112" dur="26">
                                          <p:stCondLst>
                                            <p:cond delay="1642"/>
                                          </p:stCondLst>
                                        </p:cTn>
                                        <p:tgtEl>
                                          <p:spTgt spid="3">
                                            <p:txEl>
                                              <p:pRg st="5" end="5"/>
                                            </p:txEl>
                                          </p:spTgt>
                                        </p:tgtEl>
                                      </p:cBhvr>
                                      <p:to x="100000" y="90000"/>
                                    </p:animScale>
                                    <p:animScale>
                                      <p:cBhvr>
                                        <p:cTn id="113" dur="166" decel="50000">
                                          <p:stCondLst>
                                            <p:cond delay="1668"/>
                                          </p:stCondLst>
                                        </p:cTn>
                                        <p:tgtEl>
                                          <p:spTgt spid="3">
                                            <p:txEl>
                                              <p:pRg st="5" end="5"/>
                                            </p:txEl>
                                          </p:spTgt>
                                        </p:tgtEl>
                                      </p:cBhvr>
                                      <p:to x="100000" y="100000"/>
                                    </p:animScale>
                                    <p:animScale>
                                      <p:cBhvr>
                                        <p:cTn id="114" dur="26">
                                          <p:stCondLst>
                                            <p:cond delay="1808"/>
                                          </p:stCondLst>
                                        </p:cTn>
                                        <p:tgtEl>
                                          <p:spTgt spid="3">
                                            <p:txEl>
                                              <p:pRg st="5" end="5"/>
                                            </p:txEl>
                                          </p:spTgt>
                                        </p:tgtEl>
                                      </p:cBhvr>
                                      <p:to x="100000" y="95000"/>
                                    </p:animScale>
                                    <p:animScale>
                                      <p:cBhvr>
                                        <p:cTn id="115" dur="166" decel="50000">
                                          <p:stCondLst>
                                            <p:cond delay="1834"/>
                                          </p:stCondLst>
                                        </p:cTn>
                                        <p:tgtEl>
                                          <p:spTgt spid="3">
                                            <p:txEl>
                                              <p:pRg st="5" end="5"/>
                                            </p:txEl>
                                          </p:spTgt>
                                        </p:tgtEl>
                                      </p:cBhvr>
                                      <p:to x="100000" y="100000"/>
                                    </p:animScale>
                                  </p:childTnLst>
                                </p:cTn>
                              </p:par>
                            </p:childTnLst>
                          </p:cTn>
                        </p:par>
                      </p:childTnLst>
                    </p:cTn>
                  </p:par>
                  <p:par>
                    <p:cTn id="116" fill="hold">
                      <p:stCondLst>
                        <p:cond delay="indefinite"/>
                      </p:stCondLst>
                      <p:childTnLst>
                        <p:par>
                          <p:cTn id="117" fill="hold">
                            <p:stCondLst>
                              <p:cond delay="0"/>
                            </p:stCondLst>
                            <p:childTnLst>
                              <p:par>
                                <p:cTn id="118" presetID="26" presetClass="entr" presetSubtype="0" fill="hold" nodeType="clickEffect">
                                  <p:stCondLst>
                                    <p:cond delay="0"/>
                                  </p:stCondLst>
                                  <p:childTnLst>
                                    <p:set>
                                      <p:cBhvr>
                                        <p:cTn id="119" dur="1" fill="hold">
                                          <p:stCondLst>
                                            <p:cond delay="0"/>
                                          </p:stCondLst>
                                        </p:cTn>
                                        <p:tgtEl>
                                          <p:spTgt spid="3">
                                            <p:txEl>
                                              <p:pRg st="6" end="6"/>
                                            </p:txEl>
                                          </p:spTgt>
                                        </p:tgtEl>
                                        <p:attrNameLst>
                                          <p:attrName>style.visibility</p:attrName>
                                        </p:attrNameLst>
                                      </p:cBhvr>
                                      <p:to>
                                        <p:strVal val="visible"/>
                                      </p:to>
                                    </p:set>
                                    <p:animEffect transition="in" filter="wipe(down)">
                                      <p:cBhvr>
                                        <p:cTn id="120" dur="580">
                                          <p:stCondLst>
                                            <p:cond delay="0"/>
                                          </p:stCondLst>
                                        </p:cTn>
                                        <p:tgtEl>
                                          <p:spTgt spid="3">
                                            <p:txEl>
                                              <p:pRg st="6" end="6"/>
                                            </p:txEl>
                                          </p:spTgt>
                                        </p:tgtEl>
                                      </p:cBhvr>
                                    </p:animEffect>
                                    <p:anim calcmode="lin" valueType="num">
                                      <p:cBhvr>
                                        <p:cTn id="121"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22"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23"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24"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5"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6" dur="26">
                                          <p:stCondLst>
                                            <p:cond delay="650"/>
                                          </p:stCondLst>
                                        </p:cTn>
                                        <p:tgtEl>
                                          <p:spTgt spid="3">
                                            <p:txEl>
                                              <p:pRg st="6" end="6"/>
                                            </p:txEl>
                                          </p:spTgt>
                                        </p:tgtEl>
                                      </p:cBhvr>
                                      <p:to x="100000" y="60000"/>
                                    </p:animScale>
                                    <p:animScale>
                                      <p:cBhvr>
                                        <p:cTn id="127" dur="166" decel="50000">
                                          <p:stCondLst>
                                            <p:cond delay="676"/>
                                          </p:stCondLst>
                                        </p:cTn>
                                        <p:tgtEl>
                                          <p:spTgt spid="3">
                                            <p:txEl>
                                              <p:pRg st="6" end="6"/>
                                            </p:txEl>
                                          </p:spTgt>
                                        </p:tgtEl>
                                      </p:cBhvr>
                                      <p:to x="100000" y="100000"/>
                                    </p:animScale>
                                    <p:animScale>
                                      <p:cBhvr>
                                        <p:cTn id="128" dur="26">
                                          <p:stCondLst>
                                            <p:cond delay="1312"/>
                                          </p:stCondLst>
                                        </p:cTn>
                                        <p:tgtEl>
                                          <p:spTgt spid="3">
                                            <p:txEl>
                                              <p:pRg st="6" end="6"/>
                                            </p:txEl>
                                          </p:spTgt>
                                        </p:tgtEl>
                                      </p:cBhvr>
                                      <p:to x="100000" y="80000"/>
                                    </p:animScale>
                                    <p:animScale>
                                      <p:cBhvr>
                                        <p:cTn id="129" dur="166" decel="50000">
                                          <p:stCondLst>
                                            <p:cond delay="1338"/>
                                          </p:stCondLst>
                                        </p:cTn>
                                        <p:tgtEl>
                                          <p:spTgt spid="3">
                                            <p:txEl>
                                              <p:pRg st="6" end="6"/>
                                            </p:txEl>
                                          </p:spTgt>
                                        </p:tgtEl>
                                      </p:cBhvr>
                                      <p:to x="100000" y="100000"/>
                                    </p:animScale>
                                    <p:animScale>
                                      <p:cBhvr>
                                        <p:cTn id="130" dur="26">
                                          <p:stCondLst>
                                            <p:cond delay="1642"/>
                                          </p:stCondLst>
                                        </p:cTn>
                                        <p:tgtEl>
                                          <p:spTgt spid="3">
                                            <p:txEl>
                                              <p:pRg st="6" end="6"/>
                                            </p:txEl>
                                          </p:spTgt>
                                        </p:tgtEl>
                                      </p:cBhvr>
                                      <p:to x="100000" y="90000"/>
                                    </p:animScale>
                                    <p:animScale>
                                      <p:cBhvr>
                                        <p:cTn id="131" dur="166" decel="50000">
                                          <p:stCondLst>
                                            <p:cond delay="1668"/>
                                          </p:stCondLst>
                                        </p:cTn>
                                        <p:tgtEl>
                                          <p:spTgt spid="3">
                                            <p:txEl>
                                              <p:pRg st="6" end="6"/>
                                            </p:txEl>
                                          </p:spTgt>
                                        </p:tgtEl>
                                      </p:cBhvr>
                                      <p:to x="100000" y="100000"/>
                                    </p:animScale>
                                    <p:animScale>
                                      <p:cBhvr>
                                        <p:cTn id="132" dur="26">
                                          <p:stCondLst>
                                            <p:cond delay="1808"/>
                                          </p:stCondLst>
                                        </p:cTn>
                                        <p:tgtEl>
                                          <p:spTgt spid="3">
                                            <p:txEl>
                                              <p:pRg st="6" end="6"/>
                                            </p:txEl>
                                          </p:spTgt>
                                        </p:tgtEl>
                                      </p:cBhvr>
                                      <p:to x="100000" y="95000"/>
                                    </p:animScale>
                                    <p:animScale>
                                      <p:cBhvr>
                                        <p:cTn id="133" dur="166" decel="50000">
                                          <p:stCondLst>
                                            <p:cond delay="1834"/>
                                          </p:stCondLst>
                                        </p:cTn>
                                        <p:tgtEl>
                                          <p:spTgt spid="3">
                                            <p:txEl>
                                              <p:pRg st="6" end="6"/>
                                            </p:txEl>
                                          </p:spTgt>
                                        </p:tgtEl>
                                      </p:cBhvr>
                                      <p:to x="100000" y="100000"/>
                                    </p:animScale>
                                  </p:childTnLst>
                                </p:cTn>
                              </p:par>
                            </p:childTnLst>
                          </p:cTn>
                        </p:par>
                      </p:childTnLst>
                    </p:cTn>
                  </p:par>
                  <p:par>
                    <p:cTn id="134" fill="hold">
                      <p:stCondLst>
                        <p:cond delay="indefinite"/>
                      </p:stCondLst>
                      <p:childTnLst>
                        <p:par>
                          <p:cTn id="135" fill="hold">
                            <p:stCondLst>
                              <p:cond delay="0"/>
                            </p:stCondLst>
                            <p:childTnLst>
                              <p:par>
                                <p:cTn id="136" presetID="26" presetClass="entr" presetSubtype="0" fill="hold" nodeType="clickEffect">
                                  <p:stCondLst>
                                    <p:cond delay="0"/>
                                  </p:stCondLst>
                                  <p:childTnLst>
                                    <p:set>
                                      <p:cBhvr>
                                        <p:cTn id="137" dur="1" fill="hold">
                                          <p:stCondLst>
                                            <p:cond delay="0"/>
                                          </p:stCondLst>
                                        </p:cTn>
                                        <p:tgtEl>
                                          <p:spTgt spid="3">
                                            <p:txEl>
                                              <p:pRg st="7" end="7"/>
                                            </p:txEl>
                                          </p:spTgt>
                                        </p:tgtEl>
                                        <p:attrNameLst>
                                          <p:attrName>style.visibility</p:attrName>
                                        </p:attrNameLst>
                                      </p:cBhvr>
                                      <p:to>
                                        <p:strVal val="visible"/>
                                      </p:to>
                                    </p:set>
                                    <p:animEffect transition="in" filter="wipe(down)">
                                      <p:cBhvr>
                                        <p:cTn id="138" dur="580">
                                          <p:stCondLst>
                                            <p:cond delay="0"/>
                                          </p:stCondLst>
                                        </p:cTn>
                                        <p:tgtEl>
                                          <p:spTgt spid="3">
                                            <p:txEl>
                                              <p:pRg st="7" end="7"/>
                                            </p:txEl>
                                          </p:spTgt>
                                        </p:tgtEl>
                                      </p:cBhvr>
                                    </p:animEffect>
                                    <p:anim calcmode="lin" valueType="num">
                                      <p:cBhvr>
                                        <p:cTn id="139"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40"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41"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42"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43"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44" dur="26">
                                          <p:stCondLst>
                                            <p:cond delay="650"/>
                                          </p:stCondLst>
                                        </p:cTn>
                                        <p:tgtEl>
                                          <p:spTgt spid="3">
                                            <p:txEl>
                                              <p:pRg st="7" end="7"/>
                                            </p:txEl>
                                          </p:spTgt>
                                        </p:tgtEl>
                                      </p:cBhvr>
                                      <p:to x="100000" y="60000"/>
                                    </p:animScale>
                                    <p:animScale>
                                      <p:cBhvr>
                                        <p:cTn id="145" dur="166" decel="50000">
                                          <p:stCondLst>
                                            <p:cond delay="676"/>
                                          </p:stCondLst>
                                        </p:cTn>
                                        <p:tgtEl>
                                          <p:spTgt spid="3">
                                            <p:txEl>
                                              <p:pRg st="7" end="7"/>
                                            </p:txEl>
                                          </p:spTgt>
                                        </p:tgtEl>
                                      </p:cBhvr>
                                      <p:to x="100000" y="100000"/>
                                    </p:animScale>
                                    <p:animScale>
                                      <p:cBhvr>
                                        <p:cTn id="146" dur="26">
                                          <p:stCondLst>
                                            <p:cond delay="1312"/>
                                          </p:stCondLst>
                                        </p:cTn>
                                        <p:tgtEl>
                                          <p:spTgt spid="3">
                                            <p:txEl>
                                              <p:pRg st="7" end="7"/>
                                            </p:txEl>
                                          </p:spTgt>
                                        </p:tgtEl>
                                      </p:cBhvr>
                                      <p:to x="100000" y="80000"/>
                                    </p:animScale>
                                    <p:animScale>
                                      <p:cBhvr>
                                        <p:cTn id="147" dur="166" decel="50000">
                                          <p:stCondLst>
                                            <p:cond delay="1338"/>
                                          </p:stCondLst>
                                        </p:cTn>
                                        <p:tgtEl>
                                          <p:spTgt spid="3">
                                            <p:txEl>
                                              <p:pRg st="7" end="7"/>
                                            </p:txEl>
                                          </p:spTgt>
                                        </p:tgtEl>
                                      </p:cBhvr>
                                      <p:to x="100000" y="100000"/>
                                    </p:animScale>
                                    <p:animScale>
                                      <p:cBhvr>
                                        <p:cTn id="148" dur="26">
                                          <p:stCondLst>
                                            <p:cond delay="1642"/>
                                          </p:stCondLst>
                                        </p:cTn>
                                        <p:tgtEl>
                                          <p:spTgt spid="3">
                                            <p:txEl>
                                              <p:pRg st="7" end="7"/>
                                            </p:txEl>
                                          </p:spTgt>
                                        </p:tgtEl>
                                      </p:cBhvr>
                                      <p:to x="100000" y="90000"/>
                                    </p:animScale>
                                    <p:animScale>
                                      <p:cBhvr>
                                        <p:cTn id="149" dur="166" decel="50000">
                                          <p:stCondLst>
                                            <p:cond delay="1668"/>
                                          </p:stCondLst>
                                        </p:cTn>
                                        <p:tgtEl>
                                          <p:spTgt spid="3">
                                            <p:txEl>
                                              <p:pRg st="7" end="7"/>
                                            </p:txEl>
                                          </p:spTgt>
                                        </p:tgtEl>
                                      </p:cBhvr>
                                      <p:to x="100000" y="100000"/>
                                    </p:animScale>
                                    <p:animScale>
                                      <p:cBhvr>
                                        <p:cTn id="150" dur="26">
                                          <p:stCondLst>
                                            <p:cond delay="1808"/>
                                          </p:stCondLst>
                                        </p:cTn>
                                        <p:tgtEl>
                                          <p:spTgt spid="3">
                                            <p:txEl>
                                              <p:pRg st="7" end="7"/>
                                            </p:txEl>
                                          </p:spTgt>
                                        </p:tgtEl>
                                      </p:cBhvr>
                                      <p:to x="100000" y="95000"/>
                                    </p:animScale>
                                    <p:animScale>
                                      <p:cBhvr>
                                        <p:cTn id="151" dur="166" decel="50000">
                                          <p:stCondLst>
                                            <p:cond delay="1834"/>
                                          </p:stCondLst>
                                        </p:cTn>
                                        <p:tgtEl>
                                          <p:spTgt spid="3">
                                            <p:txEl>
                                              <p:pRg st="7" end="7"/>
                                            </p:txEl>
                                          </p:spTgt>
                                        </p:tgtEl>
                                      </p:cBhvr>
                                      <p:to x="100000" y="100000"/>
                                    </p:animScale>
                                  </p:childTnLst>
                                </p:cTn>
                              </p:par>
                            </p:childTnLst>
                          </p:cTn>
                        </p:par>
                      </p:childTnLst>
                    </p:cTn>
                  </p:par>
                  <p:par>
                    <p:cTn id="152" fill="hold">
                      <p:stCondLst>
                        <p:cond delay="indefinite"/>
                      </p:stCondLst>
                      <p:childTnLst>
                        <p:par>
                          <p:cTn id="153" fill="hold">
                            <p:stCondLst>
                              <p:cond delay="0"/>
                            </p:stCondLst>
                            <p:childTnLst>
                              <p:par>
                                <p:cTn id="154" presetID="26" presetClass="entr" presetSubtype="0" fill="hold" nodeType="clickEffect">
                                  <p:stCondLst>
                                    <p:cond delay="0"/>
                                  </p:stCondLst>
                                  <p:childTnLst>
                                    <p:set>
                                      <p:cBhvr>
                                        <p:cTn id="155" dur="1" fill="hold">
                                          <p:stCondLst>
                                            <p:cond delay="0"/>
                                          </p:stCondLst>
                                        </p:cTn>
                                        <p:tgtEl>
                                          <p:spTgt spid="3">
                                            <p:txEl>
                                              <p:pRg st="8" end="8"/>
                                            </p:txEl>
                                          </p:spTgt>
                                        </p:tgtEl>
                                        <p:attrNameLst>
                                          <p:attrName>style.visibility</p:attrName>
                                        </p:attrNameLst>
                                      </p:cBhvr>
                                      <p:to>
                                        <p:strVal val="visible"/>
                                      </p:to>
                                    </p:set>
                                    <p:animEffect transition="in" filter="wipe(down)">
                                      <p:cBhvr>
                                        <p:cTn id="156" dur="580">
                                          <p:stCondLst>
                                            <p:cond delay="0"/>
                                          </p:stCondLst>
                                        </p:cTn>
                                        <p:tgtEl>
                                          <p:spTgt spid="3">
                                            <p:txEl>
                                              <p:pRg st="8" end="8"/>
                                            </p:txEl>
                                          </p:spTgt>
                                        </p:tgtEl>
                                      </p:cBhvr>
                                    </p:animEffect>
                                    <p:anim calcmode="lin" valueType="num">
                                      <p:cBhvr>
                                        <p:cTn id="157"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8"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9"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60"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61"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62" dur="26">
                                          <p:stCondLst>
                                            <p:cond delay="650"/>
                                          </p:stCondLst>
                                        </p:cTn>
                                        <p:tgtEl>
                                          <p:spTgt spid="3">
                                            <p:txEl>
                                              <p:pRg st="8" end="8"/>
                                            </p:txEl>
                                          </p:spTgt>
                                        </p:tgtEl>
                                      </p:cBhvr>
                                      <p:to x="100000" y="60000"/>
                                    </p:animScale>
                                    <p:animScale>
                                      <p:cBhvr>
                                        <p:cTn id="163" dur="166" decel="50000">
                                          <p:stCondLst>
                                            <p:cond delay="676"/>
                                          </p:stCondLst>
                                        </p:cTn>
                                        <p:tgtEl>
                                          <p:spTgt spid="3">
                                            <p:txEl>
                                              <p:pRg st="8" end="8"/>
                                            </p:txEl>
                                          </p:spTgt>
                                        </p:tgtEl>
                                      </p:cBhvr>
                                      <p:to x="100000" y="100000"/>
                                    </p:animScale>
                                    <p:animScale>
                                      <p:cBhvr>
                                        <p:cTn id="164" dur="26">
                                          <p:stCondLst>
                                            <p:cond delay="1312"/>
                                          </p:stCondLst>
                                        </p:cTn>
                                        <p:tgtEl>
                                          <p:spTgt spid="3">
                                            <p:txEl>
                                              <p:pRg st="8" end="8"/>
                                            </p:txEl>
                                          </p:spTgt>
                                        </p:tgtEl>
                                      </p:cBhvr>
                                      <p:to x="100000" y="80000"/>
                                    </p:animScale>
                                    <p:animScale>
                                      <p:cBhvr>
                                        <p:cTn id="165" dur="166" decel="50000">
                                          <p:stCondLst>
                                            <p:cond delay="1338"/>
                                          </p:stCondLst>
                                        </p:cTn>
                                        <p:tgtEl>
                                          <p:spTgt spid="3">
                                            <p:txEl>
                                              <p:pRg st="8" end="8"/>
                                            </p:txEl>
                                          </p:spTgt>
                                        </p:tgtEl>
                                      </p:cBhvr>
                                      <p:to x="100000" y="100000"/>
                                    </p:animScale>
                                    <p:animScale>
                                      <p:cBhvr>
                                        <p:cTn id="166" dur="26">
                                          <p:stCondLst>
                                            <p:cond delay="1642"/>
                                          </p:stCondLst>
                                        </p:cTn>
                                        <p:tgtEl>
                                          <p:spTgt spid="3">
                                            <p:txEl>
                                              <p:pRg st="8" end="8"/>
                                            </p:txEl>
                                          </p:spTgt>
                                        </p:tgtEl>
                                      </p:cBhvr>
                                      <p:to x="100000" y="90000"/>
                                    </p:animScale>
                                    <p:animScale>
                                      <p:cBhvr>
                                        <p:cTn id="167" dur="166" decel="50000">
                                          <p:stCondLst>
                                            <p:cond delay="1668"/>
                                          </p:stCondLst>
                                        </p:cTn>
                                        <p:tgtEl>
                                          <p:spTgt spid="3">
                                            <p:txEl>
                                              <p:pRg st="8" end="8"/>
                                            </p:txEl>
                                          </p:spTgt>
                                        </p:tgtEl>
                                      </p:cBhvr>
                                      <p:to x="100000" y="100000"/>
                                    </p:animScale>
                                    <p:animScale>
                                      <p:cBhvr>
                                        <p:cTn id="168" dur="26">
                                          <p:stCondLst>
                                            <p:cond delay="1808"/>
                                          </p:stCondLst>
                                        </p:cTn>
                                        <p:tgtEl>
                                          <p:spTgt spid="3">
                                            <p:txEl>
                                              <p:pRg st="8" end="8"/>
                                            </p:txEl>
                                          </p:spTgt>
                                        </p:tgtEl>
                                      </p:cBhvr>
                                      <p:to x="100000" y="95000"/>
                                    </p:animScale>
                                    <p:animScale>
                                      <p:cBhvr>
                                        <p:cTn id="169" dur="166" decel="50000">
                                          <p:stCondLst>
                                            <p:cond delay="1834"/>
                                          </p:stCondLst>
                                        </p:cTn>
                                        <p:tgtEl>
                                          <p:spTgt spid="3">
                                            <p:txEl>
                                              <p:pRg st="8" end="8"/>
                                            </p:txEl>
                                          </p:spTgt>
                                        </p:tgtEl>
                                      </p:cBhvr>
                                      <p:to x="100000" y="100000"/>
                                    </p:animScale>
                                  </p:childTnLst>
                                </p:cTn>
                              </p:par>
                            </p:childTnLst>
                          </p:cTn>
                        </p:par>
                      </p:childTnLst>
                    </p:cTn>
                  </p:par>
                  <p:par>
                    <p:cTn id="170" fill="hold">
                      <p:stCondLst>
                        <p:cond delay="indefinite"/>
                      </p:stCondLst>
                      <p:childTnLst>
                        <p:par>
                          <p:cTn id="171" fill="hold">
                            <p:stCondLst>
                              <p:cond delay="0"/>
                            </p:stCondLst>
                            <p:childTnLst>
                              <p:par>
                                <p:cTn id="172" presetID="26" presetClass="entr" presetSubtype="0" fill="hold" nodeType="clickEffect">
                                  <p:stCondLst>
                                    <p:cond delay="0"/>
                                  </p:stCondLst>
                                  <p:childTnLst>
                                    <p:set>
                                      <p:cBhvr>
                                        <p:cTn id="173" dur="1" fill="hold">
                                          <p:stCondLst>
                                            <p:cond delay="0"/>
                                          </p:stCondLst>
                                        </p:cTn>
                                        <p:tgtEl>
                                          <p:spTgt spid="3">
                                            <p:txEl>
                                              <p:pRg st="9" end="9"/>
                                            </p:txEl>
                                          </p:spTgt>
                                        </p:tgtEl>
                                        <p:attrNameLst>
                                          <p:attrName>style.visibility</p:attrName>
                                        </p:attrNameLst>
                                      </p:cBhvr>
                                      <p:to>
                                        <p:strVal val="visible"/>
                                      </p:to>
                                    </p:set>
                                    <p:animEffect transition="in" filter="wipe(down)">
                                      <p:cBhvr>
                                        <p:cTn id="174" dur="580">
                                          <p:stCondLst>
                                            <p:cond delay="0"/>
                                          </p:stCondLst>
                                        </p:cTn>
                                        <p:tgtEl>
                                          <p:spTgt spid="3">
                                            <p:txEl>
                                              <p:pRg st="9" end="9"/>
                                            </p:txEl>
                                          </p:spTgt>
                                        </p:tgtEl>
                                      </p:cBhvr>
                                    </p:animEffect>
                                    <p:anim calcmode="lin" valueType="num">
                                      <p:cBhvr>
                                        <p:cTn id="175"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76"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77"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78"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79"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80" dur="26">
                                          <p:stCondLst>
                                            <p:cond delay="650"/>
                                          </p:stCondLst>
                                        </p:cTn>
                                        <p:tgtEl>
                                          <p:spTgt spid="3">
                                            <p:txEl>
                                              <p:pRg st="9" end="9"/>
                                            </p:txEl>
                                          </p:spTgt>
                                        </p:tgtEl>
                                      </p:cBhvr>
                                      <p:to x="100000" y="60000"/>
                                    </p:animScale>
                                    <p:animScale>
                                      <p:cBhvr>
                                        <p:cTn id="181" dur="166" decel="50000">
                                          <p:stCondLst>
                                            <p:cond delay="676"/>
                                          </p:stCondLst>
                                        </p:cTn>
                                        <p:tgtEl>
                                          <p:spTgt spid="3">
                                            <p:txEl>
                                              <p:pRg st="9" end="9"/>
                                            </p:txEl>
                                          </p:spTgt>
                                        </p:tgtEl>
                                      </p:cBhvr>
                                      <p:to x="100000" y="100000"/>
                                    </p:animScale>
                                    <p:animScale>
                                      <p:cBhvr>
                                        <p:cTn id="182" dur="26">
                                          <p:stCondLst>
                                            <p:cond delay="1312"/>
                                          </p:stCondLst>
                                        </p:cTn>
                                        <p:tgtEl>
                                          <p:spTgt spid="3">
                                            <p:txEl>
                                              <p:pRg st="9" end="9"/>
                                            </p:txEl>
                                          </p:spTgt>
                                        </p:tgtEl>
                                      </p:cBhvr>
                                      <p:to x="100000" y="80000"/>
                                    </p:animScale>
                                    <p:animScale>
                                      <p:cBhvr>
                                        <p:cTn id="183" dur="166" decel="50000">
                                          <p:stCondLst>
                                            <p:cond delay="1338"/>
                                          </p:stCondLst>
                                        </p:cTn>
                                        <p:tgtEl>
                                          <p:spTgt spid="3">
                                            <p:txEl>
                                              <p:pRg st="9" end="9"/>
                                            </p:txEl>
                                          </p:spTgt>
                                        </p:tgtEl>
                                      </p:cBhvr>
                                      <p:to x="100000" y="100000"/>
                                    </p:animScale>
                                    <p:animScale>
                                      <p:cBhvr>
                                        <p:cTn id="184" dur="26">
                                          <p:stCondLst>
                                            <p:cond delay="1642"/>
                                          </p:stCondLst>
                                        </p:cTn>
                                        <p:tgtEl>
                                          <p:spTgt spid="3">
                                            <p:txEl>
                                              <p:pRg st="9" end="9"/>
                                            </p:txEl>
                                          </p:spTgt>
                                        </p:tgtEl>
                                      </p:cBhvr>
                                      <p:to x="100000" y="90000"/>
                                    </p:animScale>
                                    <p:animScale>
                                      <p:cBhvr>
                                        <p:cTn id="185" dur="166" decel="50000">
                                          <p:stCondLst>
                                            <p:cond delay="1668"/>
                                          </p:stCondLst>
                                        </p:cTn>
                                        <p:tgtEl>
                                          <p:spTgt spid="3">
                                            <p:txEl>
                                              <p:pRg st="9" end="9"/>
                                            </p:txEl>
                                          </p:spTgt>
                                        </p:tgtEl>
                                      </p:cBhvr>
                                      <p:to x="100000" y="100000"/>
                                    </p:animScale>
                                    <p:animScale>
                                      <p:cBhvr>
                                        <p:cTn id="186" dur="26">
                                          <p:stCondLst>
                                            <p:cond delay="1808"/>
                                          </p:stCondLst>
                                        </p:cTn>
                                        <p:tgtEl>
                                          <p:spTgt spid="3">
                                            <p:txEl>
                                              <p:pRg st="9" end="9"/>
                                            </p:txEl>
                                          </p:spTgt>
                                        </p:tgtEl>
                                      </p:cBhvr>
                                      <p:to x="100000" y="95000"/>
                                    </p:animScale>
                                    <p:animScale>
                                      <p:cBhvr>
                                        <p:cTn id="187" dur="166" decel="50000">
                                          <p:stCondLst>
                                            <p:cond delay="1834"/>
                                          </p:stCondLst>
                                        </p:cTn>
                                        <p:tgtEl>
                                          <p:spTgt spid="3">
                                            <p:txEl>
                                              <p:pRg st="9" end="9"/>
                                            </p:txEl>
                                          </p:spTgt>
                                        </p:tgtEl>
                                      </p:cBhvr>
                                      <p:to x="100000" y="100000"/>
                                    </p:animScale>
                                  </p:childTnLst>
                                </p:cTn>
                              </p:par>
                            </p:childTnLst>
                          </p:cTn>
                        </p:par>
                      </p:childTnLst>
                    </p:cTn>
                  </p:par>
                  <p:par>
                    <p:cTn id="188" fill="hold">
                      <p:stCondLst>
                        <p:cond delay="indefinite"/>
                      </p:stCondLst>
                      <p:childTnLst>
                        <p:par>
                          <p:cTn id="189" fill="hold">
                            <p:stCondLst>
                              <p:cond delay="0"/>
                            </p:stCondLst>
                            <p:childTnLst>
                              <p:par>
                                <p:cTn id="190" presetID="21" presetClass="entr" presetSubtype="1" fill="hold" nodeType="clickEffect">
                                  <p:stCondLst>
                                    <p:cond delay="0"/>
                                  </p:stCondLst>
                                  <p:childTnLst>
                                    <p:set>
                                      <p:cBhvr>
                                        <p:cTn id="191" dur="1" fill="hold">
                                          <p:stCondLst>
                                            <p:cond delay="0"/>
                                          </p:stCondLst>
                                        </p:cTn>
                                        <p:tgtEl>
                                          <p:spTgt spid="3076"/>
                                        </p:tgtEl>
                                        <p:attrNameLst>
                                          <p:attrName>style.visibility</p:attrName>
                                        </p:attrNameLst>
                                      </p:cBhvr>
                                      <p:to>
                                        <p:strVal val="visible"/>
                                      </p:to>
                                    </p:set>
                                    <p:animEffect transition="in" filter="wheel(1)">
                                      <p:cBhvr>
                                        <p:cTn id="192" dur="2000"/>
                                        <p:tgtEl>
                                          <p:spTgt spid="3076"/>
                                        </p:tgtEl>
                                      </p:cBhvr>
                                    </p:animEffect>
                                  </p:childTnLst>
                                </p:cTn>
                              </p:par>
                            </p:childTnLst>
                          </p:cTn>
                        </p:par>
                      </p:childTnLst>
                    </p:cTn>
                  </p:par>
                  <p:par>
                    <p:cTn id="193" fill="hold">
                      <p:stCondLst>
                        <p:cond delay="indefinite"/>
                      </p:stCondLst>
                      <p:childTnLst>
                        <p:par>
                          <p:cTn id="194" fill="hold">
                            <p:stCondLst>
                              <p:cond delay="0"/>
                            </p:stCondLst>
                            <p:childTnLst>
                              <p:par>
                                <p:cTn id="195" presetID="21" presetClass="entr" presetSubtype="1" fill="hold" nodeType="clickEffect">
                                  <p:stCondLst>
                                    <p:cond delay="0"/>
                                  </p:stCondLst>
                                  <p:childTnLst>
                                    <p:set>
                                      <p:cBhvr>
                                        <p:cTn id="196" dur="1" fill="hold">
                                          <p:stCondLst>
                                            <p:cond delay="0"/>
                                          </p:stCondLst>
                                        </p:cTn>
                                        <p:tgtEl>
                                          <p:spTgt spid="3074"/>
                                        </p:tgtEl>
                                        <p:attrNameLst>
                                          <p:attrName>style.visibility</p:attrName>
                                        </p:attrNameLst>
                                      </p:cBhvr>
                                      <p:to>
                                        <p:strVal val="visible"/>
                                      </p:to>
                                    </p:set>
                                    <p:animEffect transition="in" filter="wheel(1)">
                                      <p:cBhvr>
                                        <p:cTn id="19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croll: Horizontal 3">
            <a:extLst>
              <a:ext uri="{FF2B5EF4-FFF2-40B4-BE49-F238E27FC236}">
                <a16:creationId xmlns:a16="http://schemas.microsoft.com/office/drawing/2014/main" id="{960EB22D-846C-4627-AC04-DC7E66ABF896}"/>
              </a:ext>
            </a:extLst>
          </p:cNvPr>
          <p:cNvSpPr/>
          <p:nvPr/>
        </p:nvSpPr>
        <p:spPr>
          <a:xfrm>
            <a:off x="1351721" y="3163823"/>
            <a:ext cx="9740348" cy="2743201"/>
          </a:xfrm>
          <a:prstGeom prst="horizontalScroll">
            <a:avLst/>
          </a:prstGeom>
          <a:noFill/>
          <a:ln w="76200">
            <a:solidFill>
              <a:srgbClr val="FF33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2" name="Title 1">
            <a:extLst>
              <a:ext uri="{FF2B5EF4-FFF2-40B4-BE49-F238E27FC236}">
                <a16:creationId xmlns:a16="http://schemas.microsoft.com/office/drawing/2014/main" id="{E3137D8E-1F80-4CB8-AB31-65C68C95035D}"/>
              </a:ext>
            </a:extLst>
          </p:cNvPr>
          <p:cNvSpPr>
            <a:spLocks noGrp="1"/>
          </p:cNvSpPr>
          <p:nvPr>
            <p:ph type="title"/>
          </p:nvPr>
        </p:nvSpPr>
        <p:spPr>
          <a:xfrm>
            <a:off x="1517904" y="1033670"/>
            <a:ext cx="9144000" cy="1828402"/>
          </a:xfrm>
        </p:spPr>
        <p:txBody>
          <a:bodyPr>
            <a:normAutofit/>
          </a:bodyPr>
          <a:lstStyle/>
          <a:p>
            <a:pPr algn="ctr"/>
            <a:r>
              <a:rPr lang="el-GR" sz="4400" b="1" i="1" dirty="0">
                <a:solidFill>
                  <a:srgbClr val="9999FF"/>
                </a:solidFill>
                <a:effectLst>
                  <a:outerShdw blurRad="38100" dist="38100" dir="2700000" algn="tl">
                    <a:srgbClr val="000000">
                      <a:alpha val="43137"/>
                    </a:srgbClr>
                  </a:outerShdw>
                </a:effectLst>
              </a:rPr>
              <a:t>Τώρα πάμε να ακούσουμε ένα αυτοσχέδιο τραγούδι που έφτιαξα!</a:t>
            </a:r>
            <a:endParaRPr lang="el-CY" sz="4400" b="1" i="1" dirty="0">
              <a:solidFill>
                <a:srgbClr val="9999FF"/>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F9D189F3-8622-4717-8405-9A557120A5B2}"/>
              </a:ext>
            </a:extLst>
          </p:cNvPr>
          <p:cNvSpPr>
            <a:spLocks noGrp="1"/>
          </p:cNvSpPr>
          <p:nvPr>
            <p:ph idx="1"/>
          </p:nvPr>
        </p:nvSpPr>
        <p:spPr>
          <a:xfrm>
            <a:off x="1696279" y="3925956"/>
            <a:ext cx="9144000" cy="3127248"/>
          </a:xfrm>
          <a:scene3d>
            <a:camera prst="obliqueTopRight"/>
            <a:lightRig rig="threePt" dir="t"/>
          </a:scene3d>
        </p:spPr>
        <p:txBody>
          <a:bodyPr>
            <a:normAutofit/>
          </a:bodyPr>
          <a:lstStyle/>
          <a:p>
            <a:r>
              <a:rPr lang="en-US" sz="2800" b="1" i="1" dirty="0">
                <a:solidFill>
                  <a:schemeClr val="tx2">
                    <a:lumMod val="50000"/>
                    <a:lumOff val="50000"/>
                  </a:schemeClr>
                </a:solidFill>
                <a:effectLst>
                  <a:outerShdw blurRad="38100" dist="38100" dir="2700000" algn="tl">
                    <a:srgbClr val="000000">
                      <a:alpha val="43137"/>
                    </a:srgbClr>
                  </a:outerShdw>
                </a:effectLst>
              </a:rPr>
              <a:t>https://mail.cytanet.com.cy/service/home/~/?auth=co&amp;loc=en_GB&amp;id=59109&amp;part=2</a:t>
            </a:r>
            <a:endParaRPr lang="el-CY" sz="2800" b="1" i="1" dirty="0">
              <a:solidFill>
                <a:schemeClr val="tx2">
                  <a:lumMod val="50000"/>
                  <a:lumOff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51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24</TotalTime>
  <Words>361</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Aharoni</vt:lpstr>
      <vt:lpstr>Arial</vt:lpstr>
      <vt:lpstr>Avenir Next LT Pro</vt:lpstr>
      <vt:lpstr>Droid Sans</vt:lpstr>
      <vt:lpstr>PrismaticVTI</vt:lpstr>
      <vt:lpstr>Ραπ Μουσική !!!</vt:lpstr>
      <vt:lpstr>Ας γνωριστούμε λίγο με την Ραπ μουσικη!</vt:lpstr>
      <vt:lpstr>PowerPoint Presentation</vt:lpstr>
      <vt:lpstr>PowerPoint Presentation</vt:lpstr>
      <vt:lpstr>Μερικά Ραπ Συγκροτήματα !!!</vt:lpstr>
      <vt:lpstr>Τώρα πάμε να ακούσουμε ένα αυτοσχέδιο τραγούδι που έφτιαξα!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Ραπ Μουσική !!!</dc:title>
  <dc:creator>ΑΝΔΡΕΑΣ ΑΓΑΠΙΟΥ</dc:creator>
  <cp:lastModifiedBy>ΕΛΕΝΗ ΧΑΤΖΗΠΡΟΚΟΠΗ</cp:lastModifiedBy>
  <cp:revision>3</cp:revision>
  <dcterms:created xsi:type="dcterms:W3CDTF">2021-01-26T17:16:32Z</dcterms:created>
  <dcterms:modified xsi:type="dcterms:W3CDTF">2021-03-10T17:39:22Z</dcterms:modified>
</cp:coreProperties>
</file>